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sldIdLst>
    <p:sldId id="256" r:id="rId2"/>
    <p:sldId id="269" r:id="rId3"/>
    <p:sldId id="257" r:id="rId4"/>
    <p:sldId id="258" r:id="rId5"/>
    <p:sldId id="263" r:id="rId6"/>
    <p:sldId id="259" r:id="rId7"/>
    <p:sldId id="260" r:id="rId8"/>
    <p:sldId id="261" r:id="rId9"/>
    <p:sldId id="267" r:id="rId10"/>
    <p:sldId id="262" r:id="rId11"/>
    <p:sldId id="272" r:id="rId12"/>
    <p:sldId id="264" r:id="rId13"/>
    <p:sldId id="265" r:id="rId14"/>
    <p:sldId id="266" r:id="rId15"/>
    <p:sldId id="268" r:id="rId16"/>
    <p:sldId id="270" r:id="rId17"/>
    <p:sldId id="271" r:id="rId18"/>
  </p:sldIdLst>
  <p:sldSz cx="9144000" cy="5143500" type="screen16x9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660"/>
  </p:normalViewPr>
  <p:slideViewPr>
    <p:cSldViewPr>
      <p:cViewPr varScale="1">
        <p:scale>
          <a:sx n="140" d="100"/>
          <a:sy n="140" d="100"/>
        </p:scale>
        <p:origin x="-97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ctrTitle"/>
          </p:nvPr>
        </p:nvSpPr>
        <p:spPr>
          <a:xfrm>
            <a:off x="2286000" y="2343150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מציין מיקום של תאריך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lang="he-IL"/>
          </a:p>
        </p:txBody>
      </p:sp>
      <p:sp>
        <p:nvSpPr>
          <p:cNvPr id="10" name="מלבן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מלבן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מלבן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מלבן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מחבר ישר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מחבר ישר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מחבר ישר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מחבר ישר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מחבר ישר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מלבן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אליפסה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אליפסה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אליפסה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אליפסה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אליפסה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מציין מיקום של מספר שקופית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676400" cy="4388644"/>
          </a:xfrm>
        </p:spPr>
        <p:txBody>
          <a:bodyPr vert="eaVert"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8" name="מציין מיקום תוכן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10" name="מציין מיקום של כותרת תחתונה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86000" y="2171700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lang="he-IL"/>
          </a:p>
        </p:txBody>
      </p:sp>
      <p:sp>
        <p:nvSpPr>
          <p:cNvPr id="9" name="מלבן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מלבן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לבן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מלבן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מחבר ישר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מחבר ישר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מחבר ישר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מחבר ישר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מחבר ישר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מלבן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אליפסה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אליפסה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אליפסה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אליפסה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אליפסה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מחבר ישר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9" name="מציין מיקום תוכן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11" name="מציין מיקום תוכן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11" name="מציין מיקום תוכן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13" name="מציין מיקום תוכן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12" name="מציין מיקום טקסט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14" name="מציין מיקום טקסט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6" name="מציין מיקום של תאריך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8" name="מחבר ישר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מחבר ישר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מלבן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מחבר ישר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אליפסה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מציין מיקום תוכן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/>
          </a:p>
        </p:txBody>
      </p:sp>
      <p:sp>
        <p:nvSpPr>
          <p:cNvPr id="21" name="מציין מיקום של תאריך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22" name="מציין מיקום של מספר שקופית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23" name="מציין מיקום של כותרת תחתונה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חבר ישר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אליפסה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he-IL" smtClean="0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10" name="מחבר ישר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מלבן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מחבר ישר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מחבר ישר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מחבר ישר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מציין מיקום של תאריך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18" name="מציין מיקום של מספר שקופית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21" name="מציין מיקום של כותרת תחתונה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מחבר ישר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מציין מיקום של כותרת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he-IL" smtClean="0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 smtClean="0"/>
              <a:t>רמה שנייה</a:t>
            </a:r>
          </a:p>
          <a:p>
            <a:pPr lvl="2" eaLnBrk="1" latinLnBrk="0" hangingPunct="1"/>
            <a:r>
              <a:rPr kumimoji="0" lang="he-IL" smtClean="0"/>
              <a:t>רמה שלישית</a:t>
            </a:r>
          </a:p>
          <a:p>
            <a:pPr lvl="3" eaLnBrk="1" latinLnBrk="0" hangingPunct="1"/>
            <a:r>
              <a:rPr kumimoji="0" lang="he-IL" smtClean="0"/>
              <a:t>רמה רביעית</a:t>
            </a:r>
          </a:p>
          <a:p>
            <a:pPr lvl="4" eaLnBrk="1" latinLnBrk="0" hangingPunct="1"/>
            <a:r>
              <a:rPr kumimoji="0" lang="he-IL" smtClean="0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BECD149-1D77-4FA7-93F8-BC1D2D1C2989}" type="datetimeFigureOut">
              <a:rPr lang="he-IL" smtClean="0"/>
              <a:pPr/>
              <a:t>י"ב/שבט/תשפ"ו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מחבר ישר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מחבר ישר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מלבן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מחבר ישר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אליפסה 1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מציין מיקום של מספר שקופית 22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A134CE7-2C4E-4EED-91BB-719F36116283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1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r" rtl="1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r" rtl="1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r" rtl="1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r" rtl="1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r" rtl="1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r" rtl="1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r" rtl="1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2285984" y="1785932"/>
            <a:ext cx="6108443" cy="2554545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rtl="0"/>
            <a:r>
              <a:rPr lang="en-US" sz="8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rial Black" pitchFamily="34" charset="0"/>
                <a:cs typeface="+mj-cs"/>
              </a:rPr>
              <a:t>Security Training</a:t>
            </a:r>
            <a:endParaRPr lang="he-IL" sz="8000" b="1" dirty="0">
              <a:ln w="17780" cmpd="sng">
                <a:noFill/>
                <a:prstDash val="solid"/>
                <a:miter lim="800000"/>
              </a:ln>
              <a:solidFill>
                <a:srgbClr val="0070C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  <a:latin typeface="Arial Black" pitchFamily="34" charset="0"/>
              <a:cs typeface="+mj-cs"/>
            </a:endParaRPr>
          </a:p>
        </p:txBody>
      </p:sp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phishing 0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9241" y="2571750"/>
            <a:ext cx="3284759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844" y="1149200"/>
            <a:ext cx="5872953" cy="2708434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l" rtl="0"/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Watch out for suspicious emails: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Maybe the address looks a little strange…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Or you received a message that’s a little different</a:t>
            </a:r>
          </a:p>
          <a:p>
            <a:pPr algn="l" rtl="0"/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 </a:t>
            </a: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from the contact’s usual way of speaking…</a:t>
            </a:r>
          </a:p>
          <a:p>
            <a:pPr algn="l" rtl="0"/>
            <a:endParaRPr lang="en-US" sz="1400" dirty="0" smtClean="0">
              <a:latin typeface="Arial Black" pitchFamily="34" charset="0"/>
              <a:cs typeface="David" pitchFamily="34" charset="-79"/>
            </a:endParaRPr>
          </a:p>
          <a:p>
            <a:pPr algn="l" rtl="0"/>
            <a:r>
              <a:rPr lang="en-US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*** Do not open it!</a:t>
            </a:r>
          </a:p>
          <a:p>
            <a:pPr algn="l" rtl="0"/>
            <a:r>
              <a:rPr lang="en-US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*** Especially, do not click any links or files!</a:t>
            </a:r>
          </a:p>
          <a:p>
            <a:pPr algn="l" rtl="0"/>
            <a:endParaRPr lang="en-US" dirty="0" smtClean="0">
              <a:solidFill>
                <a:srgbClr val="FF0000"/>
              </a:solidFill>
              <a:latin typeface="Arial Black" pitchFamily="34" charset="0"/>
              <a:cs typeface="David" pitchFamily="34" charset="-79"/>
            </a:endParaRPr>
          </a:p>
          <a:p>
            <a:pPr algn="l" rtl="0">
              <a:buFont typeface="Arial" pitchFamily="34" charset="0"/>
              <a:buChar char="•"/>
            </a:pP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Hackers can hack your contacts emails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Or open a new email that’s very similar to your contact's</a:t>
            </a: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,</a:t>
            </a:r>
          </a:p>
          <a:p>
            <a:pPr algn="l" rtl="0"/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 </a:t>
            </a:r>
            <a:r>
              <a:rPr lang="en-US" sz="1400" dirty="0" smtClean="0">
                <a:latin typeface="Arial Black" pitchFamily="34" charset="0"/>
                <a:cs typeface="David" pitchFamily="34" charset="-79"/>
              </a:rPr>
              <a:t>or even a familiar company.</a:t>
            </a:r>
            <a:endParaRPr lang="en-US" sz="1400" dirty="0" smtClean="0"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7" name="תמונה 6" descr="H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3" y="4876006"/>
            <a:ext cx="611558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firewall 0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859782"/>
            <a:ext cx="2088232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55" y="1785932"/>
            <a:ext cx="7840159" cy="830997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It’s very important to keep Windows updated,</a:t>
            </a:r>
          </a:p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And the firewall active.</a:t>
            </a:r>
            <a:endParaRPr lang="he-IL" sz="2400" b="1" dirty="0" smtClean="0">
              <a:solidFill>
                <a:srgbClr val="FF0000"/>
              </a:solidFill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5" name="תמונה 4" descr="H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75656" y="1639667"/>
            <a:ext cx="6108443" cy="646331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36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Who doesn’t belong?</a:t>
            </a:r>
            <a:endParaRPr lang="he-IL" sz="3600" b="1" dirty="0">
              <a:ln w="17780" cmpd="sng">
                <a:noFill/>
                <a:prstDash val="solid"/>
                <a:miter lim="800000"/>
              </a:ln>
              <a:solidFill>
                <a:srgbClr val="0070C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4" name="תמונה 3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4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3995936" y="857238"/>
            <a:ext cx="3528392" cy="3785652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rtl="0"/>
            <a:r>
              <a:rPr lang="en-US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Recognize everyone around you?</a:t>
            </a:r>
          </a:p>
          <a:p>
            <a:pPr algn="ctr" rtl="0"/>
            <a:r>
              <a:rPr lang="en-US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Is there anyone you haven’t seen before?</a:t>
            </a:r>
          </a:p>
          <a:p>
            <a:pPr algn="ctr" rtl="0"/>
            <a:r>
              <a:rPr lang="en-US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Someone who maybe shouldn’t be present in the offices?</a:t>
            </a:r>
          </a:p>
          <a:p>
            <a:pPr algn="ctr" rtl="0"/>
            <a:endParaRPr lang="en-US" sz="2000" b="1" dirty="0" smtClean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  <a:p>
            <a:pPr algn="ctr" rtl="0"/>
            <a:r>
              <a:rPr lang="en-US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*** Pay attention ***</a:t>
            </a:r>
          </a:p>
          <a:p>
            <a:pPr algn="ctr" rtl="0"/>
            <a:endParaRPr lang="en-US" sz="2000" b="1" dirty="0" smtClean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  <a:p>
            <a:pPr algn="ctr" rtl="0"/>
            <a:r>
              <a:rPr lang="en-US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And alert any suspicious activity!!!</a:t>
            </a:r>
            <a:endParaRPr lang="he-IL" sz="2000" b="1" dirty="0" smtClean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3" y="4876006"/>
            <a:ext cx="611558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547665" y="1743012"/>
            <a:ext cx="3960439" cy="40011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rtl="0"/>
            <a:r>
              <a:rPr lang="en-US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David" pitchFamily="34" charset="-79"/>
                <a:cs typeface="David" pitchFamily="34" charset="-79"/>
              </a:rPr>
              <a:t>Mister CEO</a:t>
            </a:r>
            <a:endParaRPr lang="he-IL" sz="2000" b="1" dirty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4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1500180"/>
            <a:ext cx="8600238" cy="1077218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Admin access – only for the computer in charge of the company’s network!</a:t>
            </a:r>
          </a:p>
          <a:p>
            <a:pPr algn="ctr"/>
            <a:endParaRPr lang="en-US" sz="2400" b="1" dirty="0" smtClean="0">
              <a:solidFill>
                <a:srgbClr val="FF0000"/>
              </a:solidFill>
              <a:latin typeface="Arial Black" pitchFamily="34" charset="0"/>
              <a:cs typeface="David" pitchFamily="34" charset="-79"/>
            </a:endParaRPr>
          </a:p>
          <a:p>
            <a:pPr algn="ctr"/>
            <a:r>
              <a:rPr lang="en-US" sz="2400" b="1" dirty="0" smtClean="0">
                <a:latin typeface="Arial Black" pitchFamily="34" charset="0"/>
                <a:cs typeface="David" pitchFamily="34" charset="-79"/>
              </a:rPr>
              <a:t>Security = Inconvenience</a:t>
            </a:r>
            <a:endParaRPr lang="he-IL" sz="2400" b="1" dirty="0" smtClean="0"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3" name="תמונה 2" descr="Admin 0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5" y="2787774"/>
            <a:ext cx="2809314" cy="2355726"/>
          </a:xfrm>
          <a:prstGeom prst="rect">
            <a:avLst/>
          </a:prstGeom>
        </p:spPr>
      </p:pic>
      <p:pic>
        <p:nvPicPr>
          <p:cNvPr id="4" name="תמונה 3" descr="H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79512" y="357172"/>
            <a:ext cx="4536504" cy="4401205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rtl="0"/>
            <a:r>
              <a:rPr lang="en-US" sz="28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Every Admin access is a vulnerability, and can be a breach luring the hacker!</a:t>
            </a:r>
          </a:p>
          <a:p>
            <a:pPr algn="ctr" rtl="0"/>
            <a:endParaRPr lang="en-US" sz="2800" b="1" dirty="0" smtClean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  <a:p>
            <a:pPr algn="ctr" rtl="0"/>
            <a:r>
              <a:rPr lang="en-US" sz="28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It’s recommended to reduce Admin access in order to minimize access points to the internal system.</a:t>
            </a:r>
            <a:endParaRPr lang="he-IL" sz="2800" b="1" dirty="0" smtClean="0">
              <a:ln w="17780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3" y="4876006"/>
            <a:ext cx="611558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249" y="1353632"/>
            <a:ext cx="8079841" cy="2646878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rtl="0"/>
            <a:r>
              <a:rPr lang="en-US" sz="2400" b="1" dirty="0" smtClean="0">
                <a:latin typeface="Arial Black" pitchFamily="34" charset="0"/>
                <a:cs typeface="David" pitchFamily="34" charset="-79"/>
              </a:rPr>
              <a:t>In conclusion:</a:t>
            </a:r>
          </a:p>
          <a:p>
            <a:pPr algn="ctr" rtl="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FFC000"/>
                </a:solidFill>
                <a:latin typeface="Arial Black" pitchFamily="34" charset="0"/>
                <a:cs typeface="David" pitchFamily="34" charset="-79"/>
              </a:rPr>
              <a:t>Create strong different passwords for each device and account,</a:t>
            </a:r>
          </a:p>
          <a:p>
            <a:pPr algn="ctr" rtl="0"/>
            <a:r>
              <a:rPr lang="en-US" sz="1400" b="1" dirty="0" smtClean="0">
                <a:solidFill>
                  <a:srgbClr val="FFC000"/>
                </a:solidFill>
                <a:latin typeface="Arial Black" pitchFamily="34" charset="0"/>
                <a:cs typeface="David" pitchFamily="34" charset="-79"/>
              </a:rPr>
              <a:t>and change them frequently</a:t>
            </a:r>
          </a:p>
          <a:p>
            <a:pPr algn="ctr" rtl="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Be alert to suspicious or unfamiliar people who shouldn’t be around you</a:t>
            </a:r>
          </a:p>
          <a:p>
            <a:pPr algn="ctr" rtl="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9900FF"/>
                </a:solidFill>
                <a:latin typeface="Arial Black" pitchFamily="34" charset="0"/>
                <a:cs typeface="David" pitchFamily="34" charset="-79"/>
              </a:rPr>
              <a:t>Pay attention to every link before clicking,</a:t>
            </a:r>
          </a:p>
          <a:p>
            <a:pPr algn="ctr" rtl="0"/>
            <a:r>
              <a:rPr lang="en-US" sz="1400" b="1" dirty="0" smtClean="0">
                <a:solidFill>
                  <a:srgbClr val="9900FF"/>
                </a:solidFill>
                <a:latin typeface="Arial Black" pitchFamily="34" charset="0"/>
                <a:cs typeface="David" pitchFamily="34" charset="-79"/>
              </a:rPr>
              <a:t>and do not </a:t>
            </a:r>
            <a:r>
              <a:rPr lang="en-US" sz="1400" b="1" dirty="0" smtClean="0">
                <a:solidFill>
                  <a:srgbClr val="9900FF"/>
                </a:solidFill>
                <a:latin typeface="Arial Black" pitchFamily="34" charset="0"/>
                <a:cs typeface="David" pitchFamily="34" charset="-79"/>
              </a:rPr>
              <a:t>d</a:t>
            </a:r>
            <a:r>
              <a:rPr lang="en-US" sz="1400" b="1" dirty="0" smtClean="0">
                <a:solidFill>
                  <a:srgbClr val="9900FF"/>
                </a:solidFill>
                <a:latin typeface="Arial Black" pitchFamily="34" charset="0"/>
                <a:cs typeface="David" pitchFamily="34" charset="-79"/>
              </a:rPr>
              <a:t>ownload any unfamiliar or unapproved files!</a:t>
            </a:r>
          </a:p>
          <a:p>
            <a:pPr algn="ctr" rtl="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0000FF"/>
                </a:solidFill>
                <a:latin typeface="Arial Black" pitchFamily="34" charset="0"/>
                <a:cs typeface="David" pitchFamily="34" charset="-79"/>
              </a:rPr>
              <a:t>Watch out for emails and email addresses – make sure you know the sender</a:t>
            </a:r>
          </a:p>
          <a:p>
            <a:pPr algn="ctr" rtl="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00B050"/>
                </a:solidFill>
                <a:latin typeface="Arial Black" pitchFamily="34" charset="0"/>
                <a:cs typeface="David" pitchFamily="34" charset="-79"/>
              </a:rPr>
              <a:t>Admin access – only for the main computer managing the company’s network!</a:t>
            </a:r>
          </a:p>
          <a:p>
            <a:pPr algn="ctr" rtl="0">
              <a:buFont typeface="Arial" pitchFamily="34" charset="0"/>
              <a:buChar char="•"/>
            </a:pPr>
            <a:endParaRPr lang="en-US" sz="1600" b="1" dirty="0" smtClean="0">
              <a:solidFill>
                <a:srgbClr val="00B050"/>
              </a:solidFill>
              <a:latin typeface="Arial Black" pitchFamily="34" charset="0"/>
              <a:cs typeface="David" pitchFamily="34" charset="-79"/>
            </a:endParaRPr>
          </a:p>
          <a:p>
            <a:pPr algn="ctr" rtl="0"/>
            <a:r>
              <a:rPr lang="en-US" sz="2800" b="1" dirty="0" smtClean="0">
                <a:solidFill>
                  <a:srgbClr val="0070C0"/>
                </a:solidFill>
                <a:latin typeface="Arial Black" pitchFamily="34" charset="0"/>
                <a:cs typeface="David" pitchFamily="34" charset="-79"/>
              </a:rPr>
              <a:t>Let’s protect the company’s information</a:t>
            </a:r>
            <a:endParaRPr lang="he-IL" sz="2800" b="1" dirty="0" smtClean="0">
              <a:solidFill>
                <a:srgbClr val="0070C0"/>
              </a:solidFill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4" name="תמונה 3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14296"/>
            <a:ext cx="835824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L</a:t>
            </a:r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et’s raise the level of information security in the company</a:t>
            </a:r>
            <a:endParaRPr lang="he-IL" sz="3200" b="1" dirty="0" smtClean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 Black" pitchFamily="34" charset="0"/>
              <a:cs typeface="David" pitchFamily="34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06" y="3214692"/>
            <a:ext cx="8775607" cy="163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It’s important that we learn to: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Choose strong passwords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Be vigilant in the office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Identify suspicious links and emails, and avoid them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Black" pitchFamily="34" charset="0"/>
                <a:cs typeface="David" pitchFamily="34" charset="-79"/>
              </a:rPr>
              <a:t>Correctly distribute the level of privileges among employees</a:t>
            </a:r>
            <a:endParaRPr lang="he-IL" sz="2000" b="1" dirty="0" smtClean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6" name="תמונה 5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58" cy="21547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58" cy="215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c47r8as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1785932"/>
            <a:ext cx="4159215" cy="2176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20" y="1142990"/>
            <a:ext cx="8001055" cy="3570208"/>
          </a:xfrm>
          <a:prstGeom prst="rect">
            <a:avLst/>
          </a:prstGeom>
          <a:noFill/>
        </p:spPr>
        <p:txBody>
          <a:bodyPr wrap="squar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l" rtl="0"/>
            <a:r>
              <a:rPr lang="en-US" sz="2400" b="1" u="sng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It’s important to choose a strong password!</a:t>
            </a:r>
          </a:p>
          <a:p>
            <a:pPr algn="l" rtl="0"/>
            <a:endParaRPr lang="en-US" dirty="0" smtClean="0">
              <a:latin typeface="Arial Black" pitchFamily="34" charset="0"/>
              <a:cs typeface="David" pitchFamily="34" charset="-79"/>
            </a:endParaRPr>
          </a:p>
          <a:p>
            <a:pPr algn="l" rtl="0"/>
            <a:r>
              <a:rPr lang="en-US" dirty="0" smtClean="0">
                <a:latin typeface="Arial Black" pitchFamily="34" charset="0"/>
                <a:cs typeface="David" pitchFamily="34" charset="-79"/>
              </a:rPr>
              <a:t>A strong password includes: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600" dirty="0" smtClean="0">
                <a:latin typeface="Arial Black" pitchFamily="34" charset="0"/>
                <a:cs typeface="David" pitchFamily="34" charset="-79"/>
              </a:rPr>
              <a:t>At least 10 characters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600" dirty="0" smtClean="0">
                <a:latin typeface="Arial Black" pitchFamily="34" charset="0"/>
                <a:cs typeface="David" pitchFamily="34" charset="-79"/>
              </a:rPr>
              <a:t>A combination of small</a:t>
            </a:r>
          </a:p>
          <a:p>
            <a:pPr algn="l" rtl="0"/>
            <a:r>
              <a:rPr lang="en-US" sz="1600" dirty="0" smtClean="0">
                <a:latin typeface="Arial Black" pitchFamily="34" charset="0"/>
                <a:cs typeface="David" pitchFamily="34" charset="-79"/>
              </a:rPr>
              <a:t> </a:t>
            </a:r>
            <a:r>
              <a:rPr lang="en-US" sz="1600" dirty="0" smtClean="0">
                <a:latin typeface="Arial Black" pitchFamily="34" charset="0"/>
                <a:cs typeface="David" pitchFamily="34" charset="-79"/>
              </a:rPr>
              <a:t>and uppercase letters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600" dirty="0" smtClean="0">
                <a:latin typeface="Arial Black" pitchFamily="34" charset="0"/>
                <a:cs typeface="David" pitchFamily="34" charset="-79"/>
              </a:rPr>
              <a:t>At least one number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1600" dirty="0" smtClean="0">
                <a:latin typeface="Arial Black" pitchFamily="34" charset="0"/>
                <a:cs typeface="David" pitchFamily="34" charset="-79"/>
              </a:rPr>
              <a:t>At least one symbol</a:t>
            </a:r>
            <a:r>
              <a:rPr lang="en-US" dirty="0" smtClean="0">
                <a:latin typeface="Arial Black" pitchFamily="34" charset="0"/>
                <a:cs typeface="David" pitchFamily="34" charset="-79"/>
              </a:rPr>
              <a:t/>
            </a:r>
            <a:br>
              <a:rPr lang="en-US" dirty="0" smtClean="0">
                <a:latin typeface="Arial Black" pitchFamily="34" charset="0"/>
                <a:cs typeface="David" pitchFamily="34" charset="-79"/>
              </a:rPr>
            </a:br>
            <a:r>
              <a:rPr lang="en-US" dirty="0" smtClean="0">
                <a:latin typeface="Arial Black" pitchFamily="34" charset="0"/>
                <a:cs typeface="David" pitchFamily="34" charset="-79"/>
              </a:rPr>
              <a:t/>
            </a:r>
            <a:br>
              <a:rPr lang="en-US" dirty="0" smtClean="0">
                <a:latin typeface="Arial Black" pitchFamily="34" charset="0"/>
                <a:cs typeface="David" pitchFamily="34" charset="-79"/>
              </a:rPr>
            </a:br>
            <a:r>
              <a:rPr lang="en-US" dirty="0" smtClean="0">
                <a:latin typeface="Arial Black" pitchFamily="34" charset="0"/>
                <a:cs typeface="David" pitchFamily="34" charset="-79"/>
              </a:rPr>
              <a:t>* Change passwords often!</a:t>
            </a:r>
          </a:p>
          <a:p>
            <a:pPr algn="l" rtl="0"/>
            <a:endParaRPr lang="en-US" dirty="0" smtClean="0">
              <a:solidFill>
                <a:srgbClr val="FF0000"/>
              </a:solidFill>
              <a:latin typeface="Arial Black" pitchFamily="34" charset="0"/>
              <a:cs typeface="David" pitchFamily="34" charset="-79"/>
            </a:endParaRPr>
          </a:p>
          <a:p>
            <a:pPr algn="l" rtl="0"/>
            <a:r>
              <a:rPr lang="en-US" sz="1600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*** It’s important to make sure that our password does not resemble</a:t>
            </a:r>
          </a:p>
          <a:p>
            <a:pPr algn="l" rtl="0"/>
            <a:r>
              <a:rPr lang="en-US" sz="1600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     names, words, or numbers that are meaningful to us!</a:t>
            </a:r>
            <a:endParaRPr lang="he-IL" sz="1600" dirty="0" smtClean="0">
              <a:solidFill>
                <a:srgbClr val="FF0000"/>
              </a:solidFill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6" name="תמונה 5" descr="H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844" y="1857370"/>
            <a:ext cx="8654612" cy="1477328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l" rtl="0"/>
            <a:r>
              <a:rPr lang="en-US" dirty="0" smtClean="0">
                <a:latin typeface="Arial Black" pitchFamily="34" charset="0"/>
                <a:cs typeface="David" pitchFamily="34" charset="-79"/>
              </a:rPr>
              <a:t>In addition,</a:t>
            </a:r>
          </a:p>
          <a:p>
            <a:pPr algn="l" rtl="0"/>
            <a:r>
              <a:rPr lang="en-US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It’s important to choose different passwords</a:t>
            </a:r>
          </a:p>
          <a:p>
            <a:pPr algn="l" rtl="0"/>
            <a:r>
              <a:rPr lang="en-US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for different devices and accounts!</a:t>
            </a:r>
          </a:p>
          <a:p>
            <a:pPr algn="l" rtl="0"/>
            <a:r>
              <a:rPr lang="en-US" dirty="0" smtClean="0">
                <a:latin typeface="Arial Black" pitchFamily="34" charset="0"/>
                <a:cs typeface="David" pitchFamily="34" charset="-79"/>
              </a:rPr>
              <a:t>To avoid providing direct access to all of our accounts and devices</a:t>
            </a:r>
          </a:p>
          <a:p>
            <a:pPr algn="l" rtl="0"/>
            <a:r>
              <a:rPr lang="en-US" dirty="0" smtClean="0">
                <a:latin typeface="Arial Black" pitchFamily="34" charset="0"/>
                <a:cs typeface="David" pitchFamily="34" charset="-79"/>
              </a:rPr>
              <a:t>In case one of our passwords was compromised.</a:t>
            </a:r>
            <a:endParaRPr lang="he-IL" dirty="0" smtClean="0"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6" name="תמונה 5" descr="devices 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3507854"/>
            <a:ext cx="1663633" cy="1447361"/>
          </a:xfrm>
          <a:prstGeom prst="rect">
            <a:avLst/>
          </a:prstGeom>
        </p:spPr>
      </p:pic>
      <p:pic>
        <p:nvPicPr>
          <p:cNvPr id="4" name="תמונה 3" descr="H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4247456" y="214296"/>
            <a:ext cx="4896544" cy="1323439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rtl="0"/>
            <a:r>
              <a:rPr lang="en-US" sz="8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Vigilant</a:t>
            </a:r>
            <a:endParaRPr lang="he-IL" sz="8000" b="1" dirty="0">
              <a:ln w="17780" cmpd="sng">
                <a:noFill/>
                <a:prstDash val="solid"/>
                <a:miter lim="800000"/>
              </a:ln>
              <a:solidFill>
                <a:srgbClr val="0070C0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71406" y="3389174"/>
            <a:ext cx="8712968" cy="1754326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3600" b="1" dirty="0" smtClean="0">
                <a:ln w="3175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There are many tempting links,</a:t>
            </a:r>
          </a:p>
          <a:p>
            <a:pPr algn="ctr"/>
            <a:r>
              <a:rPr lang="en-US" sz="3600" b="1" dirty="0" smtClean="0">
                <a:ln w="3175" cmpd="sng">
                  <a:noFill/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And many that seem very innocent.</a:t>
            </a:r>
            <a:endParaRPr lang="he-IL" sz="3600" b="1" dirty="0">
              <a:ln w="3175" cmpd="sng">
                <a:noFill/>
                <a:prstDash val="solid"/>
                <a:miter lim="800000"/>
              </a:ln>
              <a:solidFill>
                <a:srgbClr val="FFFF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3" name="תמונה 2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3" y="4876006"/>
            <a:ext cx="611558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142844" y="1214428"/>
            <a:ext cx="8712968" cy="2308324"/>
          </a:xfrm>
          <a:prstGeom prst="rect">
            <a:avLst/>
          </a:prstGeom>
          <a:noFill/>
          <a:ln w="76200">
            <a:noFill/>
          </a:ln>
          <a:effectLst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en-US" sz="3600" b="1" dirty="0" smtClean="0"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Don’t be tempted!</a:t>
            </a:r>
          </a:p>
          <a:p>
            <a:pPr algn="ctr" rtl="0"/>
            <a:r>
              <a:rPr lang="en-US" sz="3600" b="1" dirty="0" smtClean="0"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And don’t risk it!</a:t>
            </a:r>
          </a:p>
          <a:p>
            <a:pPr algn="ctr" rtl="0"/>
            <a:r>
              <a:rPr lang="en-US" sz="2400" b="1" dirty="0" smtClean="0"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The innocent and seductive link can cause a lot of harm!</a:t>
            </a:r>
          </a:p>
          <a:p>
            <a:pPr algn="ctr" rtl="0"/>
            <a:r>
              <a:rPr lang="en-US" sz="2400" b="1" dirty="0" smtClean="0"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solidFill>
                  <a:srgbClr val="FFFF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  <a:cs typeface="David" pitchFamily="34" charset="-79"/>
              </a:rPr>
              <a:t>Someone behind it can have malicious intentions.</a:t>
            </a:r>
            <a:endParaRPr lang="he-IL" sz="2400" b="1" dirty="0" smtClean="0">
              <a:ln w="19050" cap="flat" cmpd="sng">
                <a:solidFill>
                  <a:schemeClr val="tx1"/>
                </a:solidFill>
                <a:prstDash val="solid"/>
                <a:round/>
              </a:ln>
              <a:solidFill>
                <a:srgbClr val="FFFF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4" name="תמונה 3" descr="H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0433" y="4876006"/>
            <a:ext cx="611558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Download warn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2571750"/>
            <a:ext cx="2778063" cy="1826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1428742"/>
            <a:ext cx="8195449" cy="830997"/>
          </a:xfrm>
          <a:prstGeom prst="rect">
            <a:avLst/>
          </a:prstGeom>
          <a:noFill/>
        </p:spPr>
        <p:txBody>
          <a:bodyPr wrap="non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rtl="0"/>
            <a:r>
              <a:rPr lang="en-US" sz="2800" dirty="0" smtClean="0">
                <a:solidFill>
                  <a:srgbClr val="FF0000"/>
                </a:solidFill>
                <a:latin typeface="Arial Black" pitchFamily="34" charset="0"/>
                <a:cs typeface="David" pitchFamily="34" charset="-79"/>
              </a:rPr>
              <a:t>Important!</a:t>
            </a:r>
          </a:p>
          <a:p>
            <a:pPr algn="ctr" rtl="0"/>
            <a:r>
              <a:rPr lang="en-US" sz="2000" dirty="0" smtClean="0">
                <a:latin typeface="Arial Black" pitchFamily="34" charset="0"/>
                <a:cs typeface="David" pitchFamily="34" charset="-79"/>
              </a:rPr>
              <a:t>Do not download or run unfamiliar and unapproved files!!!</a:t>
            </a:r>
            <a:endParaRPr lang="he-IL" sz="2000" dirty="0" smtClean="0">
              <a:latin typeface="Arial Black" pitchFamily="34" charset="0"/>
              <a:cs typeface="David" pitchFamily="34" charset="-79"/>
            </a:endParaRPr>
          </a:p>
        </p:txBody>
      </p:sp>
      <p:pic>
        <p:nvPicPr>
          <p:cNvPr id="4" name="תמונה 3" descr="H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0432" y="4876006"/>
            <a:ext cx="611560" cy="21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חלון">
  <a:themeElements>
    <a:clrScheme name="מודול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מקור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נייר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2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730</TotalTime>
  <Words>423</Words>
  <Application>Microsoft Office PowerPoint</Application>
  <PresentationFormat>‫הצגה על המסך (16:9)</PresentationFormat>
  <Paragraphs>70</Paragraphs>
  <Slides>17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18" baseType="lpstr">
      <vt:lpstr>חלון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  <vt:lpstr>שקופית 12</vt:lpstr>
      <vt:lpstr>שקופית 13</vt:lpstr>
      <vt:lpstr>שקופית 14</vt:lpstr>
      <vt:lpstr>שקופית 15</vt:lpstr>
      <vt:lpstr>שקופית 16</vt:lpstr>
      <vt:lpstr>שקופית 17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Haddar Gittelman</dc:creator>
  <cp:lastModifiedBy>Haddar</cp:lastModifiedBy>
  <cp:revision>77</cp:revision>
  <dcterms:created xsi:type="dcterms:W3CDTF">2023-07-08T16:58:39Z</dcterms:created>
  <dcterms:modified xsi:type="dcterms:W3CDTF">2026-01-30T17:33:16Z</dcterms:modified>
</cp:coreProperties>
</file>